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Questrial" panose="020B0604020202020204" charset="0"/>
      <p:regular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Microsoft YaHei" panose="020B0503020204020204" pitchFamily="34" charset="-122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3267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sz="3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chemeClr val="accent2"/>
              </a:buClr>
              <a:buFont typeface="Questrial"/>
              <a:buNone/>
              <a:defRPr sz="13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oboto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" name="Shape 18"/>
          <p:cNvCxnSpPr/>
          <p:nvPr/>
        </p:nvCxnSpPr>
        <p:spPr>
          <a:xfrm rot="10800000">
            <a:off x="6290132" y="3948080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sz="3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0" y="-1"/>
            <a:ext cx="9141714" cy="3429000"/>
          </a:xfrm>
          <a:prstGeom prst="rect">
            <a:avLst/>
          </a:prstGeom>
          <a:solidFill>
            <a:srgbClr val="C3D7D7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Font typeface="Quest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457950" y="3720104"/>
            <a:ext cx="2400300" cy="1097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chemeClr val="accent2"/>
              </a:buClr>
              <a:buFont typeface="Questrial"/>
              <a:buNone/>
              <a:defRPr sz="13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7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7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7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7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7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7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oboto"/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CN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" name="Shape 78"/>
          <p:cNvCxnSpPr/>
          <p:nvPr/>
        </p:nvCxnSpPr>
        <p:spPr>
          <a:xfrm rot="10800000">
            <a:off x="6290132" y="3948080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sz="3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2904363" y="-421768"/>
            <a:ext cx="3017520" cy="72900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8580" marR="0" lvl="0" indent="36195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97058"/>
              <a:buFont typeface="Questrial"/>
              <a:buChar char=" "/>
              <a:defRPr sz="16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198882" marR="0" lvl="1" indent="-2425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6428"/>
              <a:buFont typeface="Noto Sans Symbols"/>
              <a:buChar char="•"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336042" marR="0" lvl="2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45769" marR="0" lvl="3" indent="-36194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582930" marR="0" lvl="4" indent="-4635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685800" marR="0" lvl="5" indent="-476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795528" marR="0" lvl="6" indent="-43052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912114" marR="0" lvl="7" indent="-45338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021842" marR="0" lvl="8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oboto"/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CN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5500688" y="1614488"/>
            <a:ext cx="4057650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sz="3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1557339" y="-242888"/>
            <a:ext cx="4057650" cy="5686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8580" marR="0" lvl="0" indent="36195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97058"/>
              <a:buFont typeface="Questrial"/>
              <a:buChar char=" "/>
              <a:defRPr sz="16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198882" marR="0" lvl="1" indent="-2425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6428"/>
              <a:buFont typeface="Noto Sans Symbols"/>
              <a:buChar char="•"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336042" marR="0" lvl="2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45769" marR="0" lvl="3" indent="-36194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582930" marR="0" lvl="4" indent="-4635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685800" marR="0" lvl="5" indent="-476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795528" marR="0" lvl="6" indent="-43052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912114" marR="0" lvl="7" indent="-45338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021842" marR="0" lvl="8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oboto"/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CN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" name="Shape 91"/>
          <p:cNvCxnSpPr/>
          <p:nvPr/>
        </p:nvCxnSpPr>
        <p:spPr>
          <a:xfrm rot="10800000">
            <a:off x="7543800" y="44447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sz="3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Questrial"/>
              <a:buNone/>
              <a:defRPr sz="1725" b="0" i="0" u="none" strike="noStrike" cap="none">
                <a:solidFill>
                  <a:srgbClr val="679B9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35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768096" y="2225841"/>
            <a:ext cx="3566160" cy="25061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8580" marR="0" lvl="0" indent="36195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97058"/>
              <a:buFont typeface="Questrial"/>
              <a:buChar char=" "/>
              <a:defRPr sz="16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198882" marR="0" lvl="1" indent="-2425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6428"/>
              <a:buFont typeface="Noto Sans Symbols"/>
              <a:buChar char="•"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336042" marR="0" lvl="2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45769" marR="0" lvl="3" indent="-36194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582930" marR="0" lvl="4" indent="-4635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685800" marR="0" lvl="5" indent="-476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795528" marR="0" lvl="6" indent="-43052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912114" marR="0" lvl="7" indent="-45338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021842" marR="0" lvl="8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4493166" y="1634727"/>
            <a:ext cx="3566160" cy="617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Questrial"/>
              <a:buNone/>
              <a:defRPr sz="1725" b="0" i="0" u="none" strike="noStrike" cap="none">
                <a:solidFill>
                  <a:srgbClr val="679B9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35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4"/>
          </p:nvPr>
        </p:nvSpPr>
        <p:spPr>
          <a:xfrm>
            <a:off x="4493166" y="2225841"/>
            <a:ext cx="3566160" cy="25061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8580" marR="0" lvl="0" indent="36195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97058"/>
              <a:buFont typeface="Questrial"/>
              <a:buChar char=" "/>
              <a:defRPr sz="16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198882" marR="0" lvl="1" indent="-2425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6428"/>
              <a:buFont typeface="Noto Sans Symbols"/>
              <a:buChar char="•"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336042" marR="0" lvl="2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45769" marR="0" lvl="3" indent="-36194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582930" marR="0" lvl="4" indent="-4635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685800" marR="0" lvl="5" indent="-476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795528" marR="0" lvl="6" indent="-43052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912114" marR="0" lvl="7" indent="-45338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021842" marR="0" lvl="8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oboto"/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CN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7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2pPr>
            <a:lvl3pPr lvl="2" indent="0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3pPr>
            <a:lvl4pPr lvl="3" indent="0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4pPr>
            <a:lvl5pPr lvl="4" indent="0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5pPr>
            <a:lvl6pPr lvl="5" indent="0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6pPr>
            <a:lvl7pPr lvl="6" indent="0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7pPr>
            <a:lvl8pPr lvl="7" indent="0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8pPr>
            <a:lvl9pPr lvl="8" indent="0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8580" marR="0" lvl="0" indent="36195" algn="l" rtl="0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2"/>
              </a:buClr>
              <a:buSzPct val="97058"/>
              <a:buFont typeface="Questrial"/>
              <a:buChar char=" "/>
              <a:defRPr sz="16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198882" marR="0" lvl="1" indent="-24256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96428"/>
              <a:buFont typeface="Noto Sans Symbols"/>
              <a:buChar char="•"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336042" marR="0" lvl="2" indent="-40766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45769" marR="0" lvl="3" indent="-36194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582930" marR="0" lvl="4" indent="-46355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685800" marR="0" lvl="5" indent="-47625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795528" marR="0" lvl="6" indent="-43052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912114" marR="0" lvl="7" indent="-45338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021842" marR="0" lvl="8" indent="-40766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fld id="{00000000-1234-1234-1234-123412341234}" type="slidenum">
              <a:rPr lang="zh-CN" sz="75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CN" sz="75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sz="3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8580" marR="0" lvl="0" indent="36195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97058"/>
              <a:buFont typeface="Questrial"/>
              <a:buChar char=" "/>
              <a:defRPr sz="16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198882" marR="0" lvl="1" indent="-2425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6428"/>
              <a:buFont typeface="Noto Sans Symbols"/>
              <a:buChar char="•"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336042" marR="0" lvl="2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45769" marR="0" lvl="3" indent="-36194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582930" marR="0" lvl="4" indent="-4635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685800" marR="0" lvl="5" indent="-476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795528" marR="0" lvl="6" indent="-43052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912114" marR="0" lvl="7" indent="-45338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021842" marR="0" lvl="8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oboto"/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CN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sz="3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chemeClr val="accent2"/>
              </a:buClr>
              <a:buFont typeface="Questrial"/>
              <a:buNone/>
              <a:defRPr sz="13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oboto"/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CN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" name="Shape 45"/>
          <p:cNvCxnSpPr/>
          <p:nvPr/>
        </p:nvCxnSpPr>
        <p:spPr>
          <a:xfrm rot="10800000">
            <a:off x="6290132" y="3948080"/>
            <a:ext cx="0" cy="685800"/>
          </a:xfrm>
          <a:prstGeom prst="straightConnector1">
            <a:avLst/>
          </a:prstGeom>
          <a:noFill/>
          <a:ln w="19050" cap="flat" cmpd="sng">
            <a:solidFill>
              <a:srgbClr val="8480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Shape 46"/>
          <p:cNvCxnSpPr/>
          <p:nvPr/>
        </p:nvCxnSpPr>
        <p:spPr>
          <a:xfrm rot="10800000">
            <a:off x="6290132" y="3948080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sz="3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68095" y="1714500"/>
            <a:ext cx="3566160" cy="3017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8580" marR="0" lvl="0" indent="36195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97058"/>
              <a:buFont typeface="Questrial"/>
              <a:buChar char=" "/>
              <a:defRPr sz="16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198882" marR="0" lvl="1" indent="-2425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6428"/>
              <a:buFont typeface="Noto Sans Symbols"/>
              <a:buChar char="•"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336042" marR="0" lvl="2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45769" marR="0" lvl="3" indent="-36194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582930" marR="0" lvl="4" indent="-4635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685800" marR="0" lvl="5" indent="-476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795528" marR="0" lvl="6" indent="-43052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912114" marR="0" lvl="7" indent="-45338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021842" marR="0" lvl="8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491990" y="1714500"/>
            <a:ext cx="3566160" cy="3017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8580" marR="0" lvl="0" indent="36195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97058"/>
              <a:buFont typeface="Questrial"/>
              <a:buChar char=" "/>
              <a:defRPr sz="16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198882" marR="0" lvl="1" indent="-2425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6428"/>
              <a:buFont typeface="Noto Sans Symbols"/>
              <a:buChar char="•"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336042" marR="0" lvl="2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45769" marR="0" lvl="3" indent="-36194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582930" marR="0" lvl="4" indent="-4635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685800" marR="0" lvl="5" indent="-476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795528" marR="0" lvl="6" indent="-43052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912114" marR="0" lvl="7" indent="-45338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021842" marR="0" lvl="8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oboto"/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CN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sz="3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oboto"/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CN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fld id="{00000000-1234-1234-1234-123412341234}" type="slidenum">
              <a:rPr lang="zh-CN" sz="75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CN" sz="75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sz="30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286250" y="617220"/>
            <a:ext cx="4258818" cy="38884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8580" marR="0" lvl="0" indent="45720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Questrial"/>
              <a:buChar char=" 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198882" marR="0" lvl="1" indent="-14731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336042" marR="0" lvl="2" indent="-31241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45769" marR="0" lvl="3" indent="-26669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582930" marR="0" lvl="4" indent="-3683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685800" marR="0" lvl="5" indent="-3810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795528" marR="0" lvl="6" indent="-33527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912114" marR="0" lvl="7" indent="-35813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021842" marR="0" lvl="8" indent="-31241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768096" y="1693129"/>
            <a:ext cx="3291840" cy="2821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8000"/>
              </a:lnSpc>
              <a:spcBef>
                <a:spcPts val="450"/>
              </a:spcBef>
              <a:spcAft>
                <a:spcPts val="150"/>
              </a:spcAft>
              <a:buClr>
                <a:schemeClr val="accent2"/>
              </a:buClr>
              <a:buFont typeface="Quest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7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675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675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675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675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675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Noto Sans Symbols"/>
              <a:buNone/>
              <a:defRPr sz="675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oboto"/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CN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sz="3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8580" marR="0" lvl="0" indent="36195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97058"/>
              <a:buFont typeface="Questrial"/>
              <a:buChar char=" "/>
              <a:defRPr sz="16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198882" marR="0" lvl="1" indent="-2425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6428"/>
              <a:buFont typeface="Noto Sans Symbols"/>
              <a:buChar char="•"/>
              <a:defRPr sz="13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336042" marR="0" lvl="2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45769" marR="0" lvl="3" indent="-36194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582930" marR="0" lvl="4" indent="-4635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685800" marR="0" lvl="5" indent="-476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795528" marR="0" lvl="6" indent="-43052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912114" marR="0" lvl="7" indent="-45338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021842" marR="0" lvl="8" indent="-407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Pct val="95454"/>
              <a:buFont typeface="Noto Sans Symbols"/>
              <a:buChar char="•"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oboto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" name="Shape 11"/>
          <p:cNvCxnSpPr/>
          <p:nvPr/>
        </p:nvCxnSpPr>
        <p:spPr>
          <a:xfrm rot="10800000">
            <a:off x="571500" y="619743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w-chinese.com/podcast/193-zhong-guo-you-xi-ha/zh-ha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3i0xKpOP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AM73DDnn8I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311700" y="402800"/>
            <a:ext cx="9250200" cy="128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lang="zh-CN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你喜歡音樂嗎？最喜歡哪種類型的音樂？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endParaRPr sz="135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855" y="37391"/>
            <a:ext cx="1236617" cy="432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Shape 99"/>
          <p:cNvGrpSpPr/>
          <p:nvPr/>
        </p:nvGrpSpPr>
        <p:grpSpPr>
          <a:xfrm>
            <a:off x="187487" y="1124164"/>
            <a:ext cx="8413513" cy="3941353"/>
            <a:chOff x="187487" y="95589"/>
            <a:chExt cx="8413513" cy="3941353"/>
          </a:xfrm>
        </p:grpSpPr>
        <p:sp>
          <p:nvSpPr>
            <p:cNvPr id="100" name="Shape 100"/>
            <p:cNvSpPr/>
            <p:nvPr/>
          </p:nvSpPr>
          <p:spPr>
            <a:xfrm>
              <a:off x="423000" y="150831"/>
              <a:ext cx="2201537" cy="2271803"/>
            </a:xfrm>
            <a:prstGeom prst="roundRect">
              <a:avLst>
                <a:gd name="adj" fmla="val 16667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7487" y="2315673"/>
              <a:ext cx="2744019" cy="751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 txBox="1"/>
            <p:nvPr/>
          </p:nvSpPr>
          <p:spPr>
            <a:xfrm>
              <a:off x="187487" y="2315673"/>
              <a:ext cx="2744019" cy="751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92000" tIns="192000" rIns="1920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lang="zh-CN" sz="2700" b="0" i="0" u="none" strike="noStrike" cap="none" dirty="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3438593" y="95589"/>
              <a:ext cx="2247600" cy="2249949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3017039" y="2661470"/>
              <a:ext cx="2727273" cy="10118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 txBox="1"/>
            <p:nvPr/>
          </p:nvSpPr>
          <p:spPr>
            <a:xfrm>
              <a:off x="3017039" y="2661470"/>
              <a:ext cx="2727273" cy="10118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92000" tIns="192000" rIns="1920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5873727" y="2157851"/>
              <a:ext cx="2727273" cy="1879091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387509" y="469151"/>
              <a:ext cx="2727273" cy="5138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5180681" y="338522"/>
              <a:ext cx="2727273" cy="5138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99125" tIns="199125" rIns="199125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lang="zh-CN" sz="23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09" name="Shape 109"/>
          <p:cNvSpPr txBox="1"/>
          <p:nvPr/>
        </p:nvSpPr>
        <p:spPr>
          <a:xfrm>
            <a:off x="4404875" y="3986375"/>
            <a:ext cx="16308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28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古典 </a:t>
            </a:r>
            <a:r>
              <a:rPr lang="zh-CN" sz="24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gu3dian3</a:t>
            </a:r>
          </a:p>
        </p:txBody>
      </p:sp>
      <p:sp>
        <p:nvSpPr>
          <p:cNvPr id="16" name="Shape 109"/>
          <p:cNvSpPr txBox="1"/>
          <p:nvPr/>
        </p:nvSpPr>
        <p:spPr>
          <a:xfrm>
            <a:off x="5926881" y="1499930"/>
            <a:ext cx="16308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SzPct val="25000"/>
            </a:pPr>
            <a:r>
              <a:rPr lang="zh-CN" altLang="zh-CN" sz="32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摇滚</a:t>
            </a:r>
            <a:r>
              <a:rPr lang="zh-CN" altLang="zh-CN" sz="2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yao2gun3</a:t>
            </a:r>
            <a:endParaRPr lang="zh-CN" altLang="zh-CN" sz="24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Shape 109"/>
          <p:cNvSpPr txBox="1"/>
          <p:nvPr/>
        </p:nvSpPr>
        <p:spPr>
          <a:xfrm>
            <a:off x="744096" y="3570875"/>
            <a:ext cx="16308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SzPct val="25000"/>
            </a:pPr>
            <a:r>
              <a:rPr lang="zh-CN" altLang="zh-CN" sz="3200" dirty="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爵士 </a:t>
            </a:r>
            <a:r>
              <a:rPr lang="zh-CN" altLang="zh-CN" sz="2400" dirty="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jue2shi4</a:t>
            </a:r>
            <a:endParaRPr lang="zh-CN" altLang="zh-CN" sz="2400" dirty="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714650" y="522450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zh-CN" b="1"/>
              <a:t>說一說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522825" y="1110000"/>
            <a:ext cx="7092600" cy="409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indent="0" rtl="0">
              <a:spcBef>
                <a:spcPts val="15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zh-CN" sz="2400" b="1">
                <a:solidFill>
                  <a:srgbClr val="FFFF00"/>
                </a:solidFill>
              </a:rPr>
              <a:t>嘻哈音樂 (Hip-hop / rap music)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zh-CN" sz="2400" b="1">
                <a:solidFill>
                  <a:srgbClr val="FFFF00"/>
                </a:solidFill>
              </a:rPr>
              <a:t>嘻哈歌手 (rapper / hip-hop musician)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zh-CN" sz="2400" b="1">
                <a:solidFill>
                  <a:srgbClr val="FFFF00"/>
                </a:solidFill>
              </a:rPr>
              <a:t>《中國有嘻哈》節目 (</a:t>
            </a:r>
            <a:r>
              <a:rPr lang="zh-CN" sz="1800" b="1">
                <a:solidFill>
                  <a:srgbClr val="FFFF00"/>
                </a:solidFill>
              </a:rPr>
              <a:t>the audition program</a:t>
            </a:r>
            <a:r>
              <a:rPr lang="zh-CN" sz="2400" b="1">
                <a:solidFill>
                  <a:srgbClr val="FFFF00"/>
                </a:solidFill>
              </a:rPr>
              <a:t>)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zh-CN" sz="2400" b="1">
                <a:solidFill>
                  <a:srgbClr val="FFFF00"/>
                </a:solidFill>
              </a:rPr>
              <a:t>中國的嘻哈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zh-CN" sz="2400" b="1">
                <a:solidFill>
                  <a:srgbClr val="FFFF00"/>
                </a:solidFill>
              </a:rPr>
              <a:t>美國的嘻哈</a:t>
            </a:r>
          </a:p>
          <a:p>
            <a:pPr marL="68580" marR="0" lvl="0" indent="-68580" algn="l" rtl="0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endParaRPr sz="2400" b="1"/>
          </a:p>
          <a:p>
            <a:pPr marL="68580" marR="0" lvl="0" indent="-6858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endParaRPr sz="2400" b="1"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00" y="2249437"/>
            <a:ext cx="2386875" cy="18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530925" y="1141650"/>
            <a:ext cx="7647600" cy="109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请介绍一下你最喜欢的一首歌。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zh-CN"/>
              <a:t>請介紹一下你最喜歡的一首歌。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/>
              <a:t>小组讨论</a:t>
            </a:r>
          </a:p>
          <a:p>
            <a:pPr lvl="0">
              <a:spcBef>
                <a:spcPts val="0"/>
              </a:spcBef>
              <a:buNone/>
            </a:pPr>
            <a:r>
              <a:rPr lang="zh-CN" sz="1800" b="1"/>
              <a:t>Group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lang="zh-CN"/>
              <a:t>嘻哈  xi1ha1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6337100" y="3720038"/>
            <a:ext cx="2685900" cy="109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68580" lvl="0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r>
              <a:rPr lang="zh-CN" sz="1650">
                <a:solidFill>
                  <a:schemeClr val="lt1"/>
                </a:solidFill>
              </a:rPr>
              <a:t>录音：</a:t>
            </a:r>
            <a:r>
              <a:rPr lang="zh-CN" sz="1650" u="sng">
                <a:solidFill>
                  <a:schemeClr val="hlink"/>
                </a:solidFill>
                <a:hlinkClick r:id="rId3"/>
              </a:rPr>
              <a:t>https://www.slow-chinese.com/podcast/193-zhong-guo-you-xi-ha/zh-hans/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883" y="814731"/>
            <a:ext cx="6930792" cy="210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endParaRPr sz="1725" b="0" i="0" u="none" strike="noStrike" cap="none">
              <a:solidFill>
                <a:srgbClr val="679B9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768100" y="537200"/>
            <a:ext cx="7907400" cy="14595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zh-CN" sz="24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________________</a:t>
            </a:r>
            <a:r>
              <a:rPr lang="zh-CN" sz="2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zh-CN" sz="24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這個詞來自英文的</a:t>
            </a:r>
            <a:r>
              <a:rPr lang="zh-CN" sz="2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hip-hop</a:t>
            </a:r>
            <a:r>
              <a:rPr lang="zh-CN" sz="24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，是一種來源於美國的音樂及文化形式。嘻哈音樂（</a:t>
            </a:r>
            <a:r>
              <a:rPr lang="zh-CN" sz="2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hip-hop music</a:t>
            </a:r>
            <a:r>
              <a:rPr lang="zh-CN" sz="24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）也叫說唱音樂（</a:t>
            </a:r>
            <a:r>
              <a:rPr lang="zh-CN" sz="2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rap music</a:t>
            </a:r>
            <a:r>
              <a:rPr lang="zh-CN" sz="24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）。今天我們要介紹的就是中國的嘻哈音樂。</a:t>
            </a:r>
          </a:p>
          <a:p>
            <a:pPr marL="68580" marR="0" lvl="0" indent="-68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7058"/>
              <a:buFont typeface="Questrial"/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4"/>
          </p:nvPr>
        </p:nvSpPr>
        <p:spPr>
          <a:xfrm>
            <a:off x="768098" y="2763025"/>
            <a:ext cx="8189400" cy="25062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zh-CN" sz="2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________________</a:t>
            </a:r>
            <a:r>
              <a:rPr lang="zh-C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zh-CN" sz="2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这个词来自英文的</a:t>
            </a:r>
            <a:r>
              <a:rPr lang="zh-C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hip-hop</a:t>
            </a:r>
            <a:r>
              <a:rPr lang="zh-CN" sz="2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，是一种来源于美国的音乐及文化形式。嘻哈音乐（</a:t>
            </a:r>
            <a:r>
              <a:rPr lang="zh-C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hip-hop music</a:t>
            </a:r>
            <a:r>
              <a:rPr lang="zh-CN" sz="2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）也叫说唱音乐（</a:t>
            </a:r>
            <a:r>
              <a:rPr lang="zh-C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rap music</a:t>
            </a:r>
            <a:r>
              <a:rPr lang="zh-CN" sz="2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）。今天我们要介绍的就是中国的嘻哈音乐。</a:t>
            </a:r>
          </a:p>
          <a:p>
            <a:pPr marL="68580" marR="0" lvl="0" indent="-68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7058"/>
              <a:buFont typeface="Questrial"/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1571250" y="376000"/>
            <a:ext cx="1074300" cy="30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嘻哈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508800" y="2628725"/>
            <a:ext cx="1074300" cy="30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嘻哈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68096" y="1634727"/>
            <a:ext cx="3566100" cy="61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endParaRPr sz="1725" b="0" i="0" u="none" strike="noStrike" cap="none">
              <a:solidFill>
                <a:srgbClr val="679B9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768100" y="537200"/>
            <a:ext cx="7907400" cy="14595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zh-CN" sz="24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最近，在中國，有一個________________節目特別火，叫做《中國有嘻哈》。它是一個說唱音樂的比賽。這個節目讓中國百姓認識了很多地下嘻哈音樂人，讓中國的嘻哈音樂從地下走向了大眾。</a:t>
            </a:r>
          </a:p>
          <a:p>
            <a:pPr marL="68580" marR="0" lvl="0" indent="-68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7058"/>
              <a:buFont typeface="Questrial"/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768098" y="3209800"/>
            <a:ext cx="8189400" cy="25062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最近，在中国，有一个________________节目特别火，叫做《中国有嘻哈》。它是一个说唱音乐的比赛。这个节目让中国百姓认识了很多地下嘻哈音乐人，让中国的嘻哈音乐从地下走向了大众。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270600" y="389450"/>
            <a:ext cx="2283000" cy="38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選秀節目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979800" y="3013675"/>
            <a:ext cx="2283000" cy="38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选秀节目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68096" y="1634727"/>
            <a:ext cx="3566100" cy="61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endParaRPr sz="1725" b="0" i="0" u="none" strike="noStrike" cap="none">
              <a:solidFill>
                <a:srgbClr val="679B9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80025" y="402900"/>
            <a:ext cx="8270100" cy="14595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嘻哈音樂起源於___________________________，反應社會現實，批判社會問題。二十世紀八十年代，香港、台灣的流行音樂人最先在他們的作品中加入了美國嘻哈音樂的元素。隨後，中國大陸也有越來越多的流行音樂人、搖滾音樂人把說唱音樂元素加入到他們的作品中。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4"/>
          </p:nvPr>
        </p:nvSpPr>
        <p:spPr>
          <a:xfrm>
            <a:off x="580023" y="2870450"/>
            <a:ext cx="8189400" cy="25062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嘻哈音乐起源于__________________________，反应社会现实，批判社会问题。二十世纪八十年代，香港、台湾的流行音乐人最先在他们的作品中加入了美国嘻哈音乐的元素。随后，中国大陆也有越来越多的流行音乐人、摇滚音乐人把说唱音乐元素加入到他们的作品中。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endParaRPr sz="24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7058"/>
              <a:buFont typeface="Questrial"/>
              <a:buNone/>
            </a:pP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3029675" y="188025"/>
            <a:ext cx="3290100" cy="36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美國的黑人街區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859750" y="2677150"/>
            <a:ext cx="3290100" cy="36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美过的黑人街区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68096" y="1634727"/>
            <a:ext cx="3566100" cy="61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endParaRPr sz="1725" b="0" i="0" u="none" strike="noStrike" cap="none">
              <a:solidFill>
                <a:srgbClr val="679B9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618300" y="349175"/>
            <a:ext cx="8366100" cy="14595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________________以後，嘻哈音樂漸漸在中國流行起來，出現了數不清的地下嘻哈音樂人。________________、重慶、西安、廣州、________________、天津、東北、武漢這些地區，都慢慢發展着其獨特風格的嘻哈音樂。很多嘻哈音樂的內容都反抗着社會不公，披露着社會現實。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endParaRPr sz="240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7058"/>
              <a:buFont typeface="Questrial"/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4"/>
          </p:nvPr>
        </p:nvSpPr>
        <p:spPr>
          <a:xfrm>
            <a:off x="618300" y="2776450"/>
            <a:ext cx="8366100" cy="25062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zh-CN" sz="1400">
                <a:solidFill>
                  <a:srgbClr val="444444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_</a:t>
            </a:r>
            <a:r>
              <a:rPr lang="zh-CN" sz="2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_______________以后，嘻哈音乐渐渐在中国流行起来，出现了数不清的地下嘻哈音乐人。________________、重庆、西安、广州、________________、天津、东北、武汉这些地区，都慢慢发展着其独特风格的嘻哈音乐。很多嘻哈音乐的内容都反抗着社会不公，披露着社会现实。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7058"/>
              <a:buFont typeface="Questrial"/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832600" y="161150"/>
            <a:ext cx="1907100" cy="5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九十年代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904500" y="2583150"/>
            <a:ext cx="1907100" cy="5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九十年代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624375" y="3035350"/>
            <a:ext cx="1907100" cy="5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成都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526875" y="3478800"/>
            <a:ext cx="1907100" cy="5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北京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548500" y="568975"/>
            <a:ext cx="1907100" cy="5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成都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526875" y="999025"/>
            <a:ext cx="1907100" cy="5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北京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68096" y="1634727"/>
            <a:ext cx="3566100" cy="61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endParaRPr sz="1725" b="0" i="0" u="none" strike="noStrike" cap="none">
              <a:solidFill>
                <a:srgbClr val="679B9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618300" y="349175"/>
            <a:ext cx="8366100" cy="14595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在_______________節目《中國有嘻哈》里出現的嘻哈音樂，經過了商業媒體的製作，已經少了很多反抗和披露現實的內容了。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下面，我們來欣賞一首嘻哈音樂作品，是來自成都的海爾兄弟（</a:t>
            </a:r>
            <a:r>
              <a:rPr lang="zh-CN" sz="1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Higher Brothers</a:t>
            </a:r>
            <a:r>
              <a:rPr lang="zh-CN" sz="18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）和美國歌手</a:t>
            </a:r>
            <a:r>
              <a:rPr lang="zh-CN" sz="1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Famous Dex</a:t>
            </a:r>
            <a:r>
              <a:rPr lang="zh-CN" sz="18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合作的《</a:t>
            </a:r>
            <a:r>
              <a:rPr lang="zh-CN" sz="1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Made in China</a:t>
            </a:r>
            <a:r>
              <a:rPr lang="zh-CN" sz="18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》。這首歌的普通話帶有一點兒_____________，我覺得很好聽，你覺得呢？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endParaRPr sz="2400">
              <a:solidFill>
                <a:srgbClr val="FFFF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endParaRPr sz="240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7058"/>
              <a:buFont typeface="Questrial"/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4"/>
          </p:nvPr>
        </p:nvSpPr>
        <p:spPr>
          <a:xfrm>
            <a:off x="618300" y="2776450"/>
            <a:ext cx="8366100" cy="25062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在________________节目《中国有嘻哈》里出现的嘻哈音乐，经过了商业媒体的制作，已经少了很多反抗和披露现实的内容了。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下面，我们来欣赏一首嘻哈音乐作品，是来自成都的海尔兄弟（</a:t>
            </a:r>
            <a:r>
              <a:rPr lang="zh-C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Higher Brothers</a:t>
            </a:r>
            <a:r>
              <a:rPr lang="zh-CN" sz="1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）和美国歌手</a:t>
            </a:r>
            <a:r>
              <a:rPr lang="zh-C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Famous Dex</a:t>
            </a:r>
            <a:r>
              <a:rPr lang="zh-CN" sz="1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合作的《</a:t>
            </a:r>
            <a:r>
              <a:rPr lang="zh-C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Made in China</a:t>
            </a:r>
            <a:r>
              <a:rPr lang="zh-CN" sz="1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》。这首歌的普通话带有一点儿______________，我觉得很好听，你觉得呢？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80"/>
              </a:spcAft>
              <a:buClr>
                <a:srgbClr val="000000"/>
              </a:buClr>
              <a:buSzPct val="45833"/>
              <a:buFont typeface="Arial"/>
              <a:buNone/>
            </a:pPr>
            <a:endParaRPr sz="24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7058"/>
              <a:buFont typeface="Questrial"/>
              <a:buNone/>
            </a:pP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832600" y="161150"/>
            <a:ext cx="1907100" cy="5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選秀节目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832600" y="2524738"/>
            <a:ext cx="1907100" cy="5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选秀节目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698875" y="4131050"/>
            <a:ext cx="1907100" cy="5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400" b="1">
                <a:solidFill>
                  <a:srgbClr val="FF0000"/>
                </a:solidFill>
              </a:rPr>
              <a:t>四川口音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618300" y="1687975"/>
            <a:ext cx="1907100" cy="5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400" b="1">
                <a:solidFill>
                  <a:srgbClr val="FF0000"/>
                </a:solidFill>
              </a:rPr>
              <a:t>四川口音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ctrTitle"/>
          </p:nvPr>
        </p:nvSpPr>
        <p:spPr>
          <a:xfrm>
            <a:off x="403036" y="765616"/>
            <a:ext cx="5829300" cy="109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lang="zh-CN" sz="40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《中國有嘻哈》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ubTitle" idx="1"/>
          </p:nvPr>
        </p:nvSpPr>
        <p:spPr>
          <a:xfrm>
            <a:off x="469355" y="2493704"/>
            <a:ext cx="4910100" cy="106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15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endParaRPr sz="2000" b="1"/>
          </a:p>
        </p:txBody>
      </p:sp>
      <p:sp>
        <p:nvSpPr>
          <p:cNvPr id="180" name="Shape 180"/>
          <p:cNvSpPr txBox="1"/>
          <p:nvPr/>
        </p:nvSpPr>
        <p:spPr>
          <a:xfrm>
            <a:off x="469350" y="1327150"/>
            <a:ext cx="61632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68580"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zh-CN" sz="165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海選：</a:t>
            </a:r>
            <a:r>
              <a:rPr lang="zh-CN" sz="165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https://www.youtube.com/watch?v=ce3i0xKpOPE</a:t>
            </a:r>
          </a:p>
          <a:p>
            <a:pPr marL="68580" lvl="0" rtl="0">
              <a:lnSpc>
                <a:spcPct val="90000"/>
              </a:lnSpc>
              <a:spcBef>
                <a:spcPts val="150"/>
              </a:spcBef>
              <a:buNone/>
            </a:pPr>
            <a:endParaRPr sz="165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" lvl="0" rtl="0">
              <a:lnSpc>
                <a:spcPct val="90000"/>
              </a:lnSpc>
              <a:spcBef>
                <a:spcPts val="150"/>
              </a:spcBef>
              <a:buNone/>
            </a:pPr>
            <a:r>
              <a:rPr lang="zh-CN" sz="16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第二輪：</a:t>
            </a:r>
            <a:r>
              <a:rPr lang="zh-CN" sz="165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https://www.youtube.com/watch?v=AM73DDnn8Iw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950</Words>
  <Application>Microsoft Office PowerPoint</Application>
  <PresentationFormat>全屏显示(16:9)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Roboto</vt:lpstr>
      <vt:lpstr>Questrial</vt:lpstr>
      <vt:lpstr>Noto Sans Symbols</vt:lpstr>
      <vt:lpstr>Helvetica Neue</vt:lpstr>
      <vt:lpstr>Microsoft YaHei</vt:lpstr>
      <vt:lpstr>Integral</vt:lpstr>
      <vt:lpstr>你喜歡音樂嗎？最喜歡哪種類型的音樂？</vt:lpstr>
      <vt:lpstr>请介绍一下你最喜欢的一首歌。  請介紹一下你最喜歡的一首歌。</vt:lpstr>
      <vt:lpstr>嘻哈  xi1ha1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《中國有嘻哈》</vt:lpstr>
      <vt:lpstr>說一說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你喜歡音樂嗎？最喜歡哪種類型的音樂？</dc:title>
  <cp:lastModifiedBy>User</cp:lastModifiedBy>
  <cp:revision>1</cp:revision>
  <dcterms:modified xsi:type="dcterms:W3CDTF">2017-10-11T03:09:46Z</dcterms:modified>
</cp:coreProperties>
</file>